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6" r:id="rId6"/>
  </p:sldMasterIdLst>
  <p:sldIdLst>
    <p:sldId id="261" r:id="rId7"/>
    <p:sldId id="293" r:id="rId8"/>
    <p:sldId id="288" r:id="rId9"/>
    <p:sldId id="292" r:id="rId10"/>
    <p:sldId id="267" r:id="rId11"/>
    <p:sldId id="297" r:id="rId12"/>
    <p:sldId id="270" r:id="rId13"/>
    <p:sldId id="271" r:id="rId14"/>
    <p:sldId id="296" r:id="rId15"/>
    <p:sldId id="290" r:id="rId16"/>
    <p:sldId id="295" r:id="rId17"/>
    <p:sldId id="294" r:id="rId18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06D27-A3BC-42F6-A989-EF97BA2BFC31}" v="333" dt="2021-03-03T10:29:07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6740" autoAdjust="0"/>
  </p:normalViewPr>
  <p:slideViewPr>
    <p:cSldViewPr showGuides="1">
      <p:cViewPr varScale="1">
        <p:scale>
          <a:sx n="48" d="100"/>
          <a:sy n="48" d="100"/>
        </p:scale>
        <p:origin x="1470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3.1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3.1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3 Water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H3</a:t>
            </a:r>
          </a:p>
        </p:txBody>
      </p:sp>
    </p:spTree>
    <p:extLst>
      <p:ext uri="{BB962C8B-B14F-4D97-AF65-F5344CB8AC3E}">
        <p14:creationId xmlns:p14="http://schemas.microsoft.com/office/powerpoint/2010/main" val="8279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1290440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3.1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3.1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3 Water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H3</a:t>
            </a:r>
          </a:p>
        </p:txBody>
      </p:sp>
    </p:spTree>
    <p:extLst>
      <p:ext uri="{BB962C8B-B14F-4D97-AF65-F5344CB8AC3E}">
        <p14:creationId xmlns:p14="http://schemas.microsoft.com/office/powerpoint/2010/main" val="31777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1966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 userDrawn="1">
          <p15:clr>
            <a:srgbClr val="F26B43"/>
          </p15:clr>
        </p15:guide>
        <p15:guide id="2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6000" t="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8A513356-17B0-42A9-8EBD-476979E9B1F5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09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6000" t="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2BFB6DCF-930E-4730-A14A-6F5F8A52845C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0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.nl/242329/video/luchtbeelden-tonen-omvang-schade-na-doorbreken-dam-lao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artikel/2314302-nieuwe-dammen-leggen-deel-zuidoost-azie-droog-ik-vang-geen-kilo-vis-meer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7888" y="2671800"/>
            <a:ext cx="7604124" cy="553547"/>
          </a:xfrm>
        </p:spPr>
        <p:txBody>
          <a:bodyPr/>
          <a:lstStyle/>
          <a:p>
            <a:r>
              <a:rPr lang="nl-NL" sz="2600" dirty="0"/>
              <a:t>Paragraaf 3.11 Midden-Oosten: </a:t>
            </a:r>
            <a:br>
              <a:rPr lang="nl-NL" sz="2600" dirty="0"/>
            </a:br>
            <a:r>
              <a:rPr lang="nl-NL" sz="2600" dirty="0"/>
              <a:t>                         grote waterbouwkundige projecten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3 Water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H3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ACBFDD-8DB4-4B97-ABF1-5D4D5297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44630"/>
            <a:ext cx="12822238" cy="923925"/>
          </a:xfrm>
          <a:prstGeom prst="rect">
            <a:avLst/>
          </a:prstGeom>
        </p:spPr>
      </p:pic>
      <p:pic>
        <p:nvPicPr>
          <p:cNvPr id="6" name="Picture 2" descr="Afbeeldingsresultaat voor stuwdam">
            <a:extLst>
              <a:ext uri="{FF2B5EF4-FFF2-40B4-BE49-F238E27FC236}">
                <a16:creationId xmlns:a16="http://schemas.microsoft.com/office/drawing/2014/main" id="{46D96ECC-93CD-435B-A314-64A0098FE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21">
            <a:off x="5316341" y="3850906"/>
            <a:ext cx="6992652" cy="5238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8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3.11 Midden-Oosten: grote waterbouwkundige projecten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A69AD1-FB83-4825-816C-31D47C547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1" y="-900"/>
            <a:ext cx="9319778" cy="972702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C9437A2-8CA4-4401-BB5B-0757B4A38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71" y="1825625"/>
            <a:ext cx="12155022" cy="350117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3.11 Midden-Oosten: grote waterbouwkundige projecten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45A8AC-35BA-493B-92A4-08B4F1DCB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00" y="46272"/>
            <a:ext cx="11495899" cy="96798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D93C757-D319-43B5-9A7A-A50D14F15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00" y="5731800"/>
            <a:ext cx="2321643" cy="127585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3.11 Midden-Oosten: grote waterbouwkundige projecten</a:t>
            </a:r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100 &amp; 101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>
                <a:solidFill>
                  <a:srgbClr val="FF0000"/>
                </a:solidFill>
              </a:rPr>
              <a:t>opdracht 2 </a:t>
            </a:r>
            <a:r>
              <a:rPr lang="nl-NL" sz="4000" dirty="0">
                <a:solidFill>
                  <a:srgbClr val="FF0000"/>
                </a:solidFill>
              </a:rPr>
              <a:t>t/</a:t>
            </a:r>
            <a:r>
              <a:rPr lang="nl-NL" sz="4000">
                <a:solidFill>
                  <a:srgbClr val="FF0000"/>
                </a:solidFill>
              </a:rPr>
              <a:t>m 8 </a:t>
            </a:r>
            <a:r>
              <a:rPr lang="nl-NL" sz="4000" dirty="0"/>
              <a:t>in </a:t>
            </a:r>
            <a:r>
              <a:rPr lang="nl-NL" sz="4000"/>
              <a:t>je werkboek</a:t>
            </a:r>
            <a:r>
              <a:rPr lang="nl-NL" sz="3200"/>
              <a:t> (6 niet</a:t>
            </a:r>
            <a:r>
              <a:rPr lang="nl-NL" sz="3200" dirty="0"/>
              <a:t>)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 marL="0" indent="0">
              <a:buNone/>
            </a:pPr>
            <a:br>
              <a:rPr lang="nl-NL" sz="4400" u="sng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25" y="46255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1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3.11 Midden-Oosten: grote waterbouwkundige projecten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096044B-C025-40C8-B31D-231785A9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5" y="257123"/>
            <a:ext cx="8033227" cy="500448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6851EC-7EC3-4A54-ACF2-A0333DD9CD9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000" dirty="0"/>
              <a:t>Wat weet je nog van 3.10?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0FD87A2-B539-467A-83DE-DE94E7CB5333}"/>
              </a:ext>
            </a:extLst>
          </p:cNvPr>
          <p:cNvSpPr txBox="1"/>
          <p:nvPr/>
        </p:nvSpPr>
        <p:spPr>
          <a:xfrm>
            <a:off x="912562" y="5641800"/>
            <a:ext cx="650240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Nieuwsbericht: </a:t>
            </a:r>
            <a:r>
              <a:rPr lang="nl-NL" dirty="0">
                <a:hlinkClick r:id="rId3"/>
              </a:rPr>
              <a:t>Stuwdam breekt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30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3.11 Midden-Oosten: grote waterbouwkundige projecten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br>
              <a:rPr lang="nl-NL" sz="3600" dirty="0"/>
            </a:br>
            <a:r>
              <a:rPr lang="nl-NL" sz="3600" dirty="0"/>
              <a:t>Leerdoelen vandaag (zie ook portfolio):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200" dirty="0"/>
              <a:t>Je weet welke grote waterbouwkundige werken in Egypte, Turkije en Israël zijn uitgevoerd.</a:t>
            </a:r>
          </a:p>
          <a:p>
            <a:r>
              <a:rPr lang="nl-NL" sz="3200" dirty="0"/>
              <a:t>Je begrijpt dat deze waterbouwkundige werken voor- en nadelen hebben.</a:t>
            </a:r>
          </a:p>
          <a:p>
            <a:r>
              <a:rPr lang="nl-NL" sz="3200" dirty="0"/>
              <a:t>Je kunt deze waterbouwkundige werken in de atlas opzoeken en onderzoeken of deze benedenstrooms problemen veroorzaken.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0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3.11 Midden-Oosten: grote waterbouwkundige projecten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Aswandam</a:t>
            </a:r>
            <a:r>
              <a:rPr lang="nl-NL" dirty="0"/>
              <a:t> in Egypte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941DE4C-E2AF-40FE-AF0B-9784D8A6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8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id="{33D82E68-EA58-4C8C-A77B-7962808FEE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>
          <a:xfrm>
            <a:off x="5854629" y="-27472"/>
            <a:ext cx="4410075" cy="9753600"/>
          </a:xfrm>
          <a:prstGeom prst="rect">
            <a:avLst/>
          </a:prstGeom>
        </p:spPr>
      </p:pic>
      <p:pic>
        <p:nvPicPr>
          <p:cNvPr id="7" name="Afbeelding 1">
            <a:extLst>
              <a:ext uri="{FF2B5EF4-FFF2-40B4-BE49-F238E27FC236}">
                <a16:creationId xmlns:a16="http://schemas.microsoft.com/office/drawing/2014/main" id="{DEEC62D7-1B17-401D-8306-981BA7E0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t="10052" r="58003" b="16403"/>
          <a:stretch>
            <a:fillRect/>
          </a:stretch>
        </p:blipFill>
        <p:spPr bwMode="auto">
          <a:xfrm>
            <a:off x="1149717" y="1561811"/>
            <a:ext cx="9114987" cy="807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7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3.11 Midden-Oosten: grote waterbouwkundige projecten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Aswandam</a:t>
            </a:r>
            <a:r>
              <a:rPr lang="nl-NL" dirty="0"/>
              <a:t> in Egypte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54173" y="5936962"/>
            <a:ext cx="5625000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Voordelen </a:t>
            </a:r>
            <a:r>
              <a:rPr lang="nl-NL" dirty="0" err="1"/>
              <a:t>Aswandam</a:t>
            </a:r>
            <a:r>
              <a:rPr lang="nl-NL" dirty="0"/>
              <a:t>: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dirty="0"/>
              <a:t>controle over watertoevoer</a:t>
            </a:r>
          </a:p>
          <a:p>
            <a:pPr marL="542925" lvl="2" indent="-265113">
              <a:buFont typeface="Arial" panose="020B0604020202020204" pitchFamily="34" charset="0"/>
              <a:buChar char="•"/>
            </a:pPr>
            <a:r>
              <a:rPr lang="nl-NL" dirty="0"/>
              <a:t>regulering waterstand voor scheepvaart</a:t>
            </a:r>
          </a:p>
          <a:p>
            <a:pPr marL="542925" lvl="2" indent="-265113">
              <a:buFont typeface="Arial" panose="020B0604020202020204" pitchFamily="34" charset="0"/>
              <a:buChar char="•"/>
            </a:pPr>
            <a:r>
              <a:rPr lang="nl-NL" dirty="0"/>
              <a:t>Hele jaar drink- en irrigatiewater 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dirty="0"/>
              <a:t>Nassermeer positief voor visserij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dirty="0"/>
              <a:t>dam levert (schone) elektriciteit</a:t>
            </a:r>
          </a:p>
        </p:txBody>
      </p:sp>
      <p:pic>
        <p:nvPicPr>
          <p:cNvPr id="1026" name="Picture 2" descr="C:\Users\Brendan\Documents\Persoonlijk\Werk\Carriere\Noordhoff Uitgevers\Thuiswerken\BNL\Auteursklus\Assets\CH03_4GT\CH03\BNL3-4GT-LB-3-11-49_VB.jpg"/>
          <p:cNvPicPr>
            <a:picLocks noChangeAspect="1" noChangeArrowheads="1"/>
          </p:cNvPicPr>
          <p:nvPr/>
        </p:nvPicPr>
        <p:blipFill>
          <a:blip r:embed="rId2" cstate="print"/>
          <a:srcRect t="28579" b="21268"/>
          <a:stretch>
            <a:fillRect/>
          </a:stretch>
        </p:blipFill>
        <p:spPr bwMode="auto">
          <a:xfrm>
            <a:off x="877888" y="1816800"/>
            <a:ext cx="11654512" cy="38951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/>
          <p:cNvSpPr txBox="1"/>
          <p:nvPr/>
        </p:nvSpPr>
        <p:spPr>
          <a:xfrm>
            <a:off x="6907398" y="5940910"/>
            <a:ext cx="5624999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Nadelen </a:t>
            </a:r>
            <a:r>
              <a:rPr lang="nl-NL" dirty="0" err="1"/>
              <a:t>Aswandam</a:t>
            </a:r>
            <a:r>
              <a:rPr lang="nl-NL" dirty="0"/>
              <a:t>: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i="1" dirty="0"/>
              <a:t>gedwongen verhuizingen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i="1" dirty="0"/>
              <a:t>slib hoopt op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i="1" dirty="0"/>
              <a:t>verdamping op stuwmeer door groot oppervlak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i="1" dirty="0"/>
              <a:t>benedenstrooms is er minder vis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nl-NL" i="1" dirty="0"/>
          </a:p>
        </p:txBody>
      </p:sp>
      <p:sp>
        <p:nvSpPr>
          <p:cNvPr id="8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400" y="3076798"/>
            <a:ext cx="10440000" cy="5040001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400" y="3301798"/>
            <a:ext cx="4500000" cy="5220002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7400" y="3117833"/>
            <a:ext cx="4769998" cy="3423966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AE4723-7028-45E0-BD5B-C203CB43E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3.11 Midden-Oosten: grote waterbouwkundige projecten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Aswandam</a:t>
            </a:r>
            <a:r>
              <a:rPr lang="nl-NL" dirty="0"/>
              <a:t> in Egypte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941DE4C-E2AF-40FE-AF0B-9784D8A6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9" name="Afbeelding 8">
            <a:hlinkClick r:id="rId3"/>
            <a:extLst>
              <a:ext uri="{FF2B5EF4-FFF2-40B4-BE49-F238E27FC236}">
                <a16:creationId xmlns:a16="http://schemas.microsoft.com/office/drawing/2014/main" id="{51E25A0A-653D-4A3E-B99C-EC0A9D359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00" y="27472"/>
            <a:ext cx="12026716" cy="969865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F10728-7972-44EE-8337-18782173E688}"/>
              </a:ext>
            </a:extLst>
          </p:cNvPr>
          <p:cNvSpPr txBox="1"/>
          <p:nvPr/>
        </p:nvSpPr>
        <p:spPr>
          <a:xfrm rot="420551">
            <a:off x="10791148" y="364358"/>
            <a:ext cx="20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>
                <a:solidFill>
                  <a:srgbClr val="FF0000"/>
                </a:solidFill>
              </a:rPr>
              <a:t>Klik op het nieuwsbericht voor meer info</a:t>
            </a:r>
          </a:p>
        </p:txBody>
      </p:sp>
    </p:spTree>
    <p:extLst>
      <p:ext uri="{BB962C8B-B14F-4D97-AF65-F5344CB8AC3E}">
        <p14:creationId xmlns:p14="http://schemas.microsoft.com/office/powerpoint/2010/main" val="378888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3.11 Midden-Oosten: grote waterbouwkundige projecten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Zuidoost-Anatoliëproject</a:t>
            </a:r>
            <a:r>
              <a:rPr lang="nl-NL" dirty="0"/>
              <a:t> in Turkije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224207" y="2196596"/>
            <a:ext cx="5574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voordelen leveren stuwdammen?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i="1" dirty="0"/>
              <a:t>Elektriciteitsvoorziening (schoon)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i="1" dirty="0"/>
              <a:t>positief voor landbouw (irrigatie)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i="1" dirty="0"/>
              <a:t>voorkomen overstromingen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241707" y="4876800"/>
            <a:ext cx="5574103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profiteert de rest van het Midden-Oosten van dit Turkse project? </a:t>
            </a:r>
            <a:r>
              <a:rPr lang="nl-NL" sz="2000" dirty="0"/>
              <a:t>(Syrië en Irak uitgezonderd)</a:t>
            </a:r>
          </a:p>
          <a:p>
            <a:endParaRPr lang="nl-NL" dirty="0"/>
          </a:p>
          <a:p>
            <a:r>
              <a:rPr lang="nl-NL" i="1" dirty="0"/>
              <a:t>Landen in de regio kunnen water importeren vanuit Turkije en zo over voldoende water beschikken.</a:t>
            </a:r>
          </a:p>
        </p:txBody>
      </p:sp>
      <p:pic>
        <p:nvPicPr>
          <p:cNvPr id="2050" name="Picture 2" descr="C:\Users\Brendan\Documents\Persoonlijk\Werk\Carriere\Noordhoff Uitgevers\Thuiswerken\BNL\Auteursklus\Assets\CH03_4GT\CH03\BNL3-4GT-LB-3-11-50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400" y="2173370"/>
            <a:ext cx="5746020" cy="59884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58E85C5-9BD7-46E2-8D15-7EE11FE55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92E3334-9981-4D0E-AFA6-9E3D5AEC0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84" y="1711855"/>
            <a:ext cx="12648925" cy="70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3.11 Midden-Oosten: grote waterbouwkundige projecten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National Water Carrier in Israël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77888" y="1996800"/>
            <a:ext cx="6412112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Pijpleidingen pompen water vanuit het Meer van </a:t>
            </a:r>
            <a:r>
              <a:rPr lang="nl-NL" dirty="0" err="1"/>
              <a:t>Kinneret</a:t>
            </a:r>
            <a:r>
              <a:rPr lang="nl-NL" dirty="0"/>
              <a:t>...</a:t>
            </a:r>
          </a:p>
          <a:p>
            <a:endParaRPr lang="nl-NL" dirty="0"/>
          </a:p>
          <a:p>
            <a:r>
              <a:rPr lang="nl-NL" dirty="0"/>
              <a:t>…richting het droge zuiden…</a:t>
            </a:r>
          </a:p>
          <a:p>
            <a:endParaRPr lang="nl-NL" dirty="0"/>
          </a:p>
          <a:p>
            <a:r>
              <a:rPr lang="nl-NL" dirty="0"/>
              <a:t>…waarna het via irrigatiekanalen richting landbouwgebieden gaat.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08700" y="6068291"/>
            <a:ext cx="46350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In 2014 word het water aangevuld met water uit ontziltingsfabrieken aan de kust.</a:t>
            </a:r>
          </a:p>
        </p:txBody>
      </p:sp>
      <p:pic>
        <p:nvPicPr>
          <p:cNvPr id="3074" name="Picture 2" descr="C:\Users\Brendan\Documents\Persoonlijk\Werk\Carriere\Noordhoff Uitgevers\Thuiswerken\BNL\Auteursklus\Assets\CH03_4GT\CH03\BNL3-4GT-LB-3-11-51_VB.jpg"/>
          <p:cNvPicPr>
            <a:picLocks noChangeAspect="1" noChangeArrowheads="1"/>
          </p:cNvPicPr>
          <p:nvPr/>
        </p:nvPicPr>
        <p:blipFill>
          <a:blip r:embed="rId2" cstate="print"/>
          <a:srcRect t="2093" b="10639"/>
          <a:stretch>
            <a:fillRect/>
          </a:stretch>
        </p:blipFill>
        <p:spPr bwMode="auto">
          <a:xfrm>
            <a:off x="7290000" y="1636800"/>
            <a:ext cx="5242400" cy="77450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9900" y="2671800"/>
            <a:ext cx="8167500" cy="624903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7400" y="3576897"/>
            <a:ext cx="4860000" cy="1633846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22400" y="4651800"/>
            <a:ext cx="4635000" cy="400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22400" y="4651800"/>
            <a:ext cx="3870000" cy="400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E494145C-E6FF-4CF9-AA46-715E35865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2400" y="6565840"/>
            <a:ext cx="4995000" cy="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3.11 Midden-Oosten: grote waterbouwkundige projecten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Waterschaarste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400CC217-3307-49D4-9AE2-D497A38C5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3" y="1004872"/>
            <a:ext cx="11673364" cy="87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262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FB3999-E2A8-4793-92FE-F07C1EAC6B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1F3433-1BCA-42B5-991D-91374C105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A72A07-ACDB-4EE8-A0EA-D7395B89F3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1925</TotalTime>
  <Words>370</Words>
  <Application>Microsoft Office PowerPoint</Application>
  <PresentationFormat>Aangepast</PresentationFormat>
  <Paragraphs>70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Kantoorthema</vt:lpstr>
      <vt:lpstr>1_Kantoorthema</vt:lpstr>
      <vt:lpstr>2_Kantoorthema</vt:lpstr>
      <vt:lpstr>PowerPoint-presentatie</vt:lpstr>
      <vt:lpstr>Leerdoelen</vt:lpstr>
      <vt:lpstr>Leerdoelen</vt:lpstr>
      <vt:lpstr>Aswandam in Egypte</vt:lpstr>
      <vt:lpstr>Aswandam in Egypte</vt:lpstr>
      <vt:lpstr>Aswandam in Egypte</vt:lpstr>
      <vt:lpstr>Zuidoost-Anatoliëproject in Turkije</vt:lpstr>
      <vt:lpstr>National Water Carrier in Israël</vt:lpstr>
      <vt:lpstr>Waterschaarste</vt:lpstr>
      <vt:lpstr>Examenvraag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Loeffen, RGW (Ruud)</cp:lastModifiedBy>
  <cp:revision>112</cp:revision>
  <cp:lastPrinted>2017-02-23T12:19:06Z</cp:lastPrinted>
  <dcterms:created xsi:type="dcterms:W3CDTF">2016-06-21T09:44:17Z</dcterms:created>
  <dcterms:modified xsi:type="dcterms:W3CDTF">2021-03-25T12:22:39Z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